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2" r:id="rId15"/>
    <p:sldId id="273" r:id="rId16"/>
    <p:sldId id="296" r:id="rId17"/>
    <p:sldId id="297" r:id="rId18"/>
    <p:sldId id="270" r:id="rId19"/>
    <p:sldId id="274" r:id="rId20"/>
    <p:sldId id="275" r:id="rId21"/>
    <p:sldId id="276" r:id="rId22"/>
    <p:sldId id="278" r:id="rId23"/>
    <p:sldId id="279" r:id="rId24"/>
    <p:sldId id="280" r:id="rId25"/>
    <p:sldId id="303" r:id="rId26"/>
    <p:sldId id="301" r:id="rId27"/>
    <p:sldId id="302" r:id="rId28"/>
    <p:sldId id="287" r:id="rId29"/>
    <p:sldId id="286" r:id="rId30"/>
    <p:sldId id="285" r:id="rId31"/>
    <p:sldId id="298" r:id="rId32"/>
    <p:sldId id="299" r:id="rId33"/>
    <p:sldId id="282" r:id="rId34"/>
    <p:sldId id="283" r:id="rId35"/>
    <p:sldId id="284" r:id="rId36"/>
    <p:sldId id="288" r:id="rId37"/>
    <p:sldId id="289" r:id="rId38"/>
    <p:sldId id="290" r:id="rId39"/>
    <p:sldId id="291" r:id="rId40"/>
    <p:sldId id="292" r:id="rId41"/>
    <p:sldId id="293" r:id="rId42"/>
    <p:sldId id="295" r:id="rId43"/>
    <p:sldId id="294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g>
</file>

<file path=ppt/media/image11.gif>
</file>

<file path=ppt/media/image12.jpe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3811A-DB9A-413B-91F9-1C320ED7EE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69667-E2AF-4726-9706-F94322B54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5A314-A445-4289-9B5B-5CA05709E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7B454-8DEB-4246-9233-C9ECE7F65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CC75D-C8E9-42DF-A0AA-898B306DD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38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E15C2-13E6-48FA-8D8F-D52F8530F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C643A0-6B6B-466E-86C3-6F8941537A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7E3F0-0E3F-420F-89B5-60EEBB6F1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8FF75-DAE4-4DC4-B841-C88648778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BC032-8F7C-4588-8049-3F20DC83D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32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56D53-5B22-42A7-A287-F01582690D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B4F375-F558-47EB-AC45-1E72D386D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D649B-9943-467D-8FD5-5EB40B0B3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C4E86-03CD-4265-8431-54E9A6848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34CAD-D99B-4656-912C-6B34F7B28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4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29338-E60F-4FAB-AF93-FDCD6BDB5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A2B4E-989C-43B2-A860-96AD4C56F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1417D-C1EF-42B8-9A20-EBD599907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77407-85DF-4AEB-9E8E-C6546693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30302-7185-4466-B262-00CC06716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67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208F7-E401-4F1C-BD31-3548F178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81620-E314-4351-8AB6-F9A0AE6B2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CDE85-AE56-45C6-9241-2CCD244DC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8D5BA-472A-44C2-ADEE-5586DDD51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C778A-BC54-4FC9-97E9-B89C93773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7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1E562-BAF3-404F-B55C-238C62314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02775-FEAA-4A48-A482-339477593D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C178F2-5873-4F4C-BB5D-BC869AAC3D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01485-741C-4EC0-9124-4915BDEE0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D5C3AC-C496-4134-AE61-85E70AC30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2D064D-6073-471E-9891-4636415D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408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1FC7F-B121-4CD7-8153-878C78CC6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CA90C2-EADD-4160-8BDD-2BBAF0E3C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A6D817-7294-4E34-B545-E150C1EDD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C775E4-456A-4DBF-AD6A-11C93D004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D824ED-C83F-4A51-916F-44387BC126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BD1C62-3A55-4F3C-803F-B64DADA3A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B126E9-1DC9-41E4-B8D4-291B0BF8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0A02AA-F48B-468F-A54A-E0A4946D7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33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71C59-D825-4C6F-A42B-E8B0E7366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8BE5DD-5A97-4DCD-BEEB-97C66C4AC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A5BCC2-954E-4298-86D6-908610D65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0BBF9-4923-404A-B2DC-F6F603D40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807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0E8A60-2127-41AD-B2CE-86587EABC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7B9D19-E24F-4BE0-8CA2-D900EEDDF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382C2B-938F-416E-A3F1-A77E8EB19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29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51-258F-44CC-A20A-C5648BE1A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DB05C-58B2-43A4-88E6-78A7C8275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CBC10B-277B-40FC-A0CE-F6FA6D31ED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8E48C-925C-4148-9D9B-5E313AFD7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8E5626-378B-4C67-B301-3492F57AE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33A86-6A86-427A-842C-C801CC9CC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19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24F94-4643-4532-B825-722B332F7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148AEC-9AFE-4283-AC86-74E54DBB2D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1E6DEA-87CA-48E2-9BCF-E59BF7458A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5B812-CD46-4EE6-8931-790BBC0F0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3455AD-4754-4CDA-8312-5033335DD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6EBF7F-AD11-4189-934B-CB3D27C6B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469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93000"/>
                <a:lumOff val="7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66A79D-5519-4AF6-8B25-8A378F81F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3B376-440E-484C-B118-5D6A053E2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E9155-34F2-4B26-9410-FCE48A61B6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7AFCE-FE12-4219-B71D-8640F665F12D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629EE-4159-4147-8C16-B5E654E4A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2F0F6-B7B5-49F0-BFBD-2BEA023210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76FA4-F4DE-49EE-8EE0-187BB1444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34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e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2284A-4C9B-4110-9277-0666E69199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Arduino Drone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D9D97-E14A-4327-AB9E-4DD8378C35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0xDEADBEEF</a:t>
            </a:r>
          </a:p>
          <a:p>
            <a:r>
              <a:rPr lang="en-US" dirty="0"/>
              <a:t>Ryan Berge and Jeremy </a:t>
            </a:r>
            <a:r>
              <a:rPr lang="en-US" dirty="0" err="1"/>
              <a:t>DeHaan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85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52613"/>
            <a:ext cx="457457" cy="423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3B485-7CDC-4522-8C9F-C58A613C5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2159794"/>
            <a:ext cx="457457" cy="423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D56CC-ED48-4DB5-8129-4A2990635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448223"/>
            <a:ext cx="457457" cy="4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81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52613"/>
            <a:ext cx="457457" cy="423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3B485-7CDC-4522-8C9F-C58A613C5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2159794"/>
            <a:ext cx="457457" cy="423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D56CC-ED48-4DB5-8129-4A2990635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448223"/>
            <a:ext cx="457457" cy="4238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34B769-9A58-4D61-9B68-64C844FA3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773363"/>
            <a:ext cx="457457" cy="4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826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52613"/>
            <a:ext cx="457457" cy="423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3B485-7CDC-4522-8C9F-C58A613C5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2159794"/>
            <a:ext cx="457457" cy="423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D56CC-ED48-4DB5-8129-4A2990635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448223"/>
            <a:ext cx="457457" cy="4238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34B769-9A58-4D61-9B68-64C844FA3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773363"/>
            <a:ext cx="457457" cy="4238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C410D0-CC0F-4E46-9340-9840B64A0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3058617"/>
            <a:ext cx="457457" cy="4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912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52613"/>
            <a:ext cx="457457" cy="423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3B485-7CDC-4522-8C9F-C58A613C5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2159794"/>
            <a:ext cx="457457" cy="423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D56CC-ED48-4DB5-8129-4A2990635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448223"/>
            <a:ext cx="457457" cy="4238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34B769-9A58-4D61-9B68-64C844FA3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773363"/>
            <a:ext cx="457457" cy="4238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C410D0-CC0F-4E46-9340-9840B64A0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3058617"/>
            <a:ext cx="457457" cy="4238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A31719-A44D-4D0C-8754-69CDC6257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1" y="3383757"/>
            <a:ext cx="457457" cy="4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462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Drone Actually Flies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52613"/>
            <a:ext cx="457457" cy="423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3B485-7CDC-4522-8C9F-C58A613C5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2159794"/>
            <a:ext cx="457457" cy="423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D56CC-ED48-4DB5-8129-4A2990635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448223"/>
            <a:ext cx="457457" cy="4238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34B769-9A58-4D61-9B68-64C844FA3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773363"/>
            <a:ext cx="457457" cy="4238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C410D0-CC0F-4E46-9340-9840B64A0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3058617"/>
            <a:ext cx="457457" cy="4238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A31719-A44D-4D0C-8754-69CDC6257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1" y="3383757"/>
            <a:ext cx="457457" cy="4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647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Drone Actually Flies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52613"/>
            <a:ext cx="457457" cy="423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3B485-7CDC-4522-8C9F-C58A613C5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2159794"/>
            <a:ext cx="457457" cy="423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D56CC-ED48-4DB5-8129-4A2990635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448223"/>
            <a:ext cx="457457" cy="4238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34B769-9A58-4D61-9B68-64C844FA3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773363"/>
            <a:ext cx="457457" cy="4238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C410D0-CC0F-4E46-9340-9840B64A0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3058617"/>
            <a:ext cx="457457" cy="4238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A31719-A44D-4D0C-8754-69CDC6257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1" y="3383757"/>
            <a:ext cx="457457" cy="4238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EE5FAB-A58A-4924-8EA2-96CF4BF40E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101" y="3850481"/>
            <a:ext cx="340519" cy="34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0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</a:t>
            </a:r>
            <a:r>
              <a:rPr lang="en-US" sz="2000" strike="sngStrike" dirty="0"/>
              <a:t>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</a:t>
            </a:r>
            <a:r>
              <a:rPr lang="en-US" sz="2000" strike="sngStrike" dirty="0"/>
              <a:t>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Drone Actually Flies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52613"/>
            <a:ext cx="457457" cy="423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3B485-7CDC-4522-8C9F-C58A613C5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2159794"/>
            <a:ext cx="457457" cy="423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D56CC-ED48-4DB5-8129-4A2990635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448223"/>
            <a:ext cx="457457" cy="4238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EE5FAB-A58A-4924-8EA2-96CF4BF40E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101" y="3850481"/>
            <a:ext cx="340519" cy="3405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AC2312D-7D12-46A2-B69A-2AA818F84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100" y="2925068"/>
            <a:ext cx="340519" cy="340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40AD6B7-3AD3-4993-9E1B-61AE5E02AD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099" y="3253733"/>
            <a:ext cx="340519" cy="3405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A31719-A44D-4D0C-8754-69CDC6257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1" y="3374879"/>
            <a:ext cx="457457" cy="4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28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</a:t>
            </a:r>
            <a:r>
              <a:rPr lang="en-US" sz="2000" strike="sngStrike" dirty="0"/>
              <a:t>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</a:t>
            </a:r>
            <a:r>
              <a:rPr lang="en-US" sz="2000" strike="sngStrike" dirty="0"/>
              <a:t>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</a:t>
            </a:r>
            <a:r>
              <a:rPr lang="en-US" sz="2000" strike="sngStrike" dirty="0"/>
              <a:t>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</a:t>
            </a:r>
            <a:r>
              <a:rPr lang="en-US" sz="2000" strike="sngStrike" dirty="0"/>
              <a:t>Drone</a:t>
            </a:r>
            <a:r>
              <a:rPr lang="en-US" sz="2000" dirty="0"/>
              <a:t> Actually Flies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52613"/>
            <a:ext cx="457457" cy="423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3B485-7CDC-4522-8C9F-C58A613C5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2159794"/>
            <a:ext cx="457457" cy="423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BD56CC-ED48-4DB5-8129-4A2990635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2" y="2448223"/>
            <a:ext cx="457457" cy="4238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EE5FAB-A58A-4924-8EA2-96CF4BF40E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101" y="3850481"/>
            <a:ext cx="340519" cy="3405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AC2312D-7D12-46A2-B69A-2AA818F84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100" y="2925068"/>
            <a:ext cx="340519" cy="340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40AD6B7-3AD3-4993-9E1B-61AE5E02AD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099" y="3253733"/>
            <a:ext cx="340519" cy="3405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A31719-A44D-4D0C-8754-69CDC6257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1" y="3374879"/>
            <a:ext cx="457457" cy="42386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B65C34C-CA37-4859-B8D1-DD3C14A2047E}"/>
              </a:ext>
            </a:extLst>
          </p:cNvPr>
          <p:cNvSpPr txBox="1"/>
          <p:nvPr/>
        </p:nvSpPr>
        <p:spPr>
          <a:xfrm rot="576761">
            <a:off x="5887592" y="4223119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Over the Rainbow" panose="02000000000000000000" pitchFamily="2" charset="0"/>
              </a:rPr>
              <a:t>fan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4CF152-13E9-4130-B513-128BC3A0525D}"/>
              </a:ext>
            </a:extLst>
          </p:cNvPr>
          <p:cNvSpPr txBox="1"/>
          <p:nvPr/>
        </p:nvSpPr>
        <p:spPr>
          <a:xfrm rot="20752044">
            <a:off x="11067503" y="1735686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Over the Rainbow" panose="02000000000000000000" pitchFamily="2" charset="0"/>
              </a:rPr>
              <a:t>fan</a:t>
            </a:r>
          </a:p>
        </p:txBody>
      </p:sp>
    </p:spTree>
    <p:extLst>
      <p:ext uri="{BB962C8B-B14F-4D97-AF65-F5344CB8AC3E}">
        <p14:creationId xmlns:p14="http://schemas.microsoft.com/office/powerpoint/2010/main" val="3366867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B6262-B82A-4807-852D-561CE044A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500" dirty="0"/>
              <a:t>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C517B-66E1-4973-B7E7-368CC4DDF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500" dirty="0"/>
          </a:p>
          <a:p>
            <a:pPr marL="0" indent="0" algn="ctr">
              <a:buNone/>
            </a:pP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15827392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B6262-B82A-4807-852D-561CE044A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500" dirty="0"/>
              <a:t>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C517B-66E1-4973-B7E7-368CC4DDF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500" dirty="0"/>
          </a:p>
          <a:p>
            <a:pPr marL="0" indent="0" algn="ctr">
              <a:buNone/>
            </a:pPr>
            <a:endParaRPr lang="en-US" sz="4500" dirty="0"/>
          </a:p>
          <a:p>
            <a:pPr marL="0" indent="0" algn="ctr">
              <a:buNone/>
            </a:pPr>
            <a:r>
              <a:rPr lang="en-US" sz="4500" dirty="0"/>
              <a:t>Drone is too heavy.</a:t>
            </a:r>
          </a:p>
        </p:txBody>
      </p:sp>
    </p:spTree>
    <p:extLst>
      <p:ext uri="{BB962C8B-B14F-4D97-AF65-F5344CB8AC3E}">
        <p14:creationId xmlns:p14="http://schemas.microsoft.com/office/powerpoint/2010/main" val="1760112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2284A-4C9B-4110-9277-0666E69199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Arduino </a:t>
            </a:r>
            <a:r>
              <a:rPr lang="en-US" strike="sngStrike" dirty="0"/>
              <a:t>Drone</a:t>
            </a:r>
            <a:br>
              <a:rPr lang="en-US" strike="sngStrike" dirty="0"/>
            </a:br>
            <a:r>
              <a:rPr lang="en-US" dirty="0"/>
              <a:t>              </a:t>
            </a:r>
            <a:r>
              <a:rPr lang="en-US" dirty="0">
                <a:latin typeface="Over the Rainbow" panose="02000000000000000000" pitchFamily="2" charset="0"/>
              </a:rPr>
              <a:t>fan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D9D97-E14A-4327-AB9E-4DD8378C35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0xDEADBEEF</a:t>
            </a:r>
          </a:p>
          <a:p>
            <a:r>
              <a:rPr lang="en-US" dirty="0"/>
              <a:t>Ryan Berge and Jeremy </a:t>
            </a:r>
            <a:r>
              <a:rPr lang="en-US" dirty="0" err="1"/>
              <a:t>DeHaan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801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D3BEF-B1E6-45C1-BE25-B2B7D288A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Along The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99D54-BB9D-4C8A-9567-FE2086316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Bluetooth HC-06 would not enter AT-Command Mode</a:t>
            </a:r>
          </a:p>
          <a:p>
            <a:r>
              <a:rPr lang="en-US" dirty="0"/>
              <a:t>3D-Printers warped drone parts</a:t>
            </a:r>
          </a:p>
          <a:p>
            <a:r>
              <a:rPr lang="en-US" dirty="0"/>
              <a:t>3D-Printers overheated and stopped halfway through</a:t>
            </a:r>
          </a:p>
          <a:p>
            <a:r>
              <a:rPr lang="en-US" dirty="0"/>
              <a:t>3D-Printers were unavailable</a:t>
            </a:r>
          </a:p>
          <a:p>
            <a:r>
              <a:rPr lang="en-US" dirty="0"/>
              <a:t>Motor Controllers don’t accept enough voltage</a:t>
            </a:r>
          </a:p>
          <a:p>
            <a:r>
              <a:rPr lang="en-US" dirty="0"/>
              <a:t>Ran out of female-to-female jumper cables</a:t>
            </a:r>
          </a:p>
          <a:p>
            <a:r>
              <a:rPr lang="en-US" dirty="0"/>
              <a:t>Bellevue store had only two 1.6mm screws</a:t>
            </a:r>
          </a:p>
          <a:p>
            <a:r>
              <a:rPr lang="en-US" dirty="0"/>
              <a:t>Motor Controllers overheating?</a:t>
            </a:r>
          </a:p>
        </p:txBody>
      </p:sp>
    </p:spTree>
    <p:extLst>
      <p:ext uri="{BB962C8B-B14F-4D97-AF65-F5344CB8AC3E}">
        <p14:creationId xmlns:p14="http://schemas.microsoft.com/office/powerpoint/2010/main" val="971086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17D41-EBDD-4591-97D5-B53E5062C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Along The Way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1E02F-8EAD-49B8-A7B8-6315AA78E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Motor Controllers are too heavy</a:t>
            </a:r>
          </a:p>
          <a:p>
            <a:r>
              <a:rPr lang="en-US" dirty="0"/>
              <a:t>Burned out the battery</a:t>
            </a:r>
          </a:p>
          <a:p>
            <a:r>
              <a:rPr lang="en-US" dirty="0"/>
              <a:t>Drone was too heavy</a:t>
            </a:r>
          </a:p>
          <a:p>
            <a:r>
              <a:rPr lang="en-US" dirty="0"/>
              <a:t>Drone was too heavy again</a:t>
            </a:r>
          </a:p>
          <a:p>
            <a:r>
              <a:rPr lang="en-US" dirty="0"/>
              <a:t>Buzzer does some weird things with PWM signals</a:t>
            </a:r>
          </a:p>
          <a:p>
            <a:r>
              <a:rPr lang="en-US" dirty="0"/>
              <a:t>Buzzer turns off motors?</a:t>
            </a:r>
          </a:p>
          <a:p>
            <a:r>
              <a:rPr lang="en-US" dirty="0"/>
              <a:t>Propeller flies off the drone</a:t>
            </a:r>
          </a:p>
          <a:p>
            <a:r>
              <a:rPr lang="en-US" dirty="0" err="1"/>
              <a:t>Mosfets</a:t>
            </a:r>
            <a:r>
              <a:rPr lang="en-US" dirty="0"/>
              <a:t> melt the chassis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858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8B2E2-E276-41D9-8E81-28630A42A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Along The Way (continued again)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0AC09-0714-41B7-BC06-759858A84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Ultrasonic Sonar gives inconsistent data</a:t>
            </a:r>
          </a:p>
          <a:p>
            <a:r>
              <a:rPr lang="en-US" dirty="0"/>
              <a:t>IMU overflows FIFO buffer</a:t>
            </a:r>
          </a:p>
          <a:p>
            <a:r>
              <a:rPr lang="en-US" dirty="0"/>
              <a:t>Navigation loop too sensitive</a:t>
            </a:r>
          </a:p>
          <a:p>
            <a:r>
              <a:rPr lang="en-US" dirty="0"/>
              <a:t>Navigation loop not sensitive enough</a:t>
            </a:r>
          </a:p>
          <a:p>
            <a:r>
              <a:rPr lang="en-US" dirty="0"/>
              <a:t>Bluetooth sometimes doesn’t connect</a:t>
            </a:r>
          </a:p>
          <a:p>
            <a:r>
              <a:rPr lang="en-US" dirty="0"/>
              <a:t>Motors have inconsistent speeds</a:t>
            </a:r>
          </a:p>
          <a:p>
            <a:r>
              <a:rPr lang="en-US" dirty="0"/>
              <a:t>Motors pull more current than they’re supposed to</a:t>
            </a:r>
          </a:p>
          <a:p>
            <a:r>
              <a:rPr lang="en-US" dirty="0"/>
              <a:t>Built-in Analog-to-Digital circuit does weird things</a:t>
            </a:r>
          </a:p>
        </p:txBody>
      </p:sp>
    </p:spTree>
    <p:extLst>
      <p:ext uri="{BB962C8B-B14F-4D97-AF65-F5344CB8AC3E}">
        <p14:creationId xmlns:p14="http://schemas.microsoft.com/office/powerpoint/2010/main" val="31436564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BA744-7D5E-4AC5-B72F-27579CC98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More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AD6E2-1326-4DA6-BB47-C0A3B5C67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Propellers are still flying off</a:t>
            </a:r>
          </a:p>
          <a:p>
            <a:r>
              <a:rPr lang="en-US" dirty="0"/>
              <a:t>Accidentally destroyed the V-in pin</a:t>
            </a:r>
          </a:p>
          <a:p>
            <a:r>
              <a:rPr lang="en-US" dirty="0"/>
              <a:t>Accidentally sending power in the wrong direction</a:t>
            </a:r>
          </a:p>
          <a:p>
            <a:r>
              <a:rPr lang="en-US" dirty="0"/>
              <a:t>Photocell is broken</a:t>
            </a:r>
          </a:p>
          <a:p>
            <a:r>
              <a:rPr lang="en-US" dirty="0"/>
              <a:t>Diagnostics LED blinds you if you put your face next to it</a:t>
            </a:r>
          </a:p>
          <a:p>
            <a:r>
              <a:rPr lang="en-US" dirty="0"/>
              <a:t>Drone isn’t stable even when in the air</a:t>
            </a:r>
          </a:p>
          <a:p>
            <a:r>
              <a:rPr lang="en-US" dirty="0"/>
              <a:t>Micro doesn’t have very many pins </a:t>
            </a:r>
          </a:p>
          <a:p>
            <a:r>
              <a:rPr lang="en-US" dirty="0"/>
              <a:t>Especially PWM pins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38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EBDBA-C118-4653-94CA-B67BB7022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947BA-E500-4D73-927D-C7ECC18E7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Bluetooth</a:t>
            </a:r>
          </a:p>
          <a:p>
            <a:endParaRPr lang="en-US" dirty="0"/>
          </a:p>
          <a:p>
            <a:r>
              <a:rPr lang="en-US" dirty="0"/>
              <a:t>Buzzer</a:t>
            </a:r>
          </a:p>
          <a:p>
            <a:endParaRPr lang="en-US" dirty="0"/>
          </a:p>
          <a:p>
            <a:r>
              <a:rPr lang="en-US" dirty="0"/>
              <a:t>Power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7553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4D900-75FF-42FE-A163-5361CBDC3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Designs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EAE8E3-2285-4568-9934-6012961B6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10" t="19319" r="23837" b="16851"/>
          <a:stretch/>
        </p:blipFill>
        <p:spPr>
          <a:xfrm>
            <a:off x="485775" y="1384935"/>
            <a:ext cx="6583680" cy="3840480"/>
          </a:xfrm>
          <a:prstGeom prst="rect">
            <a:avLst/>
          </a:prstGeom>
          <a:effectLst>
            <a:glow rad="139700">
              <a:schemeClr val="tx1">
                <a:alpha val="34000"/>
              </a:schemeClr>
            </a:glo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080508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4D900-75FF-42FE-A163-5361CBDC3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Designs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EAE8E3-2285-4568-9934-6012961B6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10" t="19319" r="23837" b="16851"/>
          <a:stretch/>
        </p:blipFill>
        <p:spPr>
          <a:xfrm>
            <a:off x="485775" y="1384935"/>
            <a:ext cx="6583680" cy="3840480"/>
          </a:xfrm>
          <a:prstGeom prst="rect">
            <a:avLst/>
          </a:prstGeom>
          <a:effectLst>
            <a:glow rad="139700">
              <a:schemeClr val="tx1">
                <a:alpha val="34000"/>
              </a:schemeClr>
            </a:glow>
            <a:softEdge rad="127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85F4CA-3977-4945-B31B-6FA9C9F88E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65" t="21529" r="27244" b="17371"/>
          <a:stretch/>
        </p:blipFill>
        <p:spPr>
          <a:xfrm>
            <a:off x="2902268" y="2011680"/>
            <a:ext cx="6309360" cy="4023360"/>
          </a:xfrm>
          <a:prstGeom prst="rect">
            <a:avLst/>
          </a:prstGeom>
          <a:effectLst>
            <a:glow rad="127000">
              <a:schemeClr val="tx1">
                <a:alpha val="14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1237812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4D900-75FF-42FE-A163-5361CBDC3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Designs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EAE8E3-2285-4568-9934-6012961B6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10" t="19319" r="23837" b="16851"/>
          <a:stretch/>
        </p:blipFill>
        <p:spPr>
          <a:xfrm>
            <a:off x="485775" y="1384935"/>
            <a:ext cx="6583680" cy="3840480"/>
          </a:xfrm>
          <a:prstGeom prst="rect">
            <a:avLst/>
          </a:prstGeom>
          <a:effectLst>
            <a:glow rad="139700">
              <a:schemeClr val="tx1">
                <a:alpha val="34000"/>
              </a:schemeClr>
            </a:glow>
            <a:softEdge rad="127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85F4CA-3977-4945-B31B-6FA9C9F88E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65" t="21529" r="27244" b="17371"/>
          <a:stretch/>
        </p:blipFill>
        <p:spPr>
          <a:xfrm>
            <a:off x="2902268" y="2011680"/>
            <a:ext cx="6309360" cy="4023360"/>
          </a:xfrm>
          <a:prstGeom prst="rect">
            <a:avLst/>
          </a:prstGeom>
          <a:effectLst>
            <a:glow rad="127000">
              <a:schemeClr val="tx1">
                <a:alpha val="14000"/>
              </a:schemeClr>
            </a:glo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38B89E-1DB1-482B-B7A7-43E4961506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996" t="22669" r="30254" b="18665"/>
          <a:stretch/>
        </p:blipFill>
        <p:spPr>
          <a:xfrm>
            <a:off x="5410200" y="2564130"/>
            <a:ext cx="5943600" cy="4023360"/>
          </a:xfrm>
          <a:prstGeom prst="rect">
            <a:avLst/>
          </a:prstGeom>
          <a:effectLst>
            <a:glow rad="215900">
              <a:schemeClr val="tx1">
                <a:alpha val="17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9916277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534BE-3B76-4B80-B816-C0167A389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Designs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3985AD-E904-42ED-A5EE-75D2B32FD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87" y="1690688"/>
            <a:ext cx="4829453" cy="271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2326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534BE-3B76-4B80-B816-C0167A389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Designs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3985AD-E904-42ED-A5EE-75D2B32FD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87" y="1690688"/>
            <a:ext cx="4829453" cy="271656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87229F-0853-4608-BD0B-7D838D411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33" y="2065830"/>
            <a:ext cx="5513746" cy="3101482"/>
          </a:xfrm>
        </p:spPr>
      </p:pic>
    </p:spTree>
    <p:extLst>
      <p:ext uri="{BB962C8B-B14F-4D97-AF65-F5344CB8AC3E}">
        <p14:creationId xmlns:p14="http://schemas.microsoft.com/office/powerpoint/2010/main" val="1514256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19192-E153-42A9-B101-499CD18AD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8DC87-FEE6-4D0F-BE8F-A1932E3C5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Quad-Copter Arduino Remote-Controlled </a:t>
            </a:r>
            <a:r>
              <a:rPr lang="en-US" strike="sngStrike" dirty="0"/>
              <a:t>Drone</a:t>
            </a:r>
          </a:p>
          <a:p>
            <a:r>
              <a:rPr lang="en-US" dirty="0"/>
              <a:t>Wireless Bluetooth Communication for Control Pad</a:t>
            </a:r>
          </a:p>
          <a:p>
            <a:r>
              <a:rPr lang="en-US" dirty="0"/>
              <a:t>Automatic Take-Off and Landing Procedures</a:t>
            </a:r>
          </a:p>
          <a:p>
            <a:r>
              <a:rPr lang="en-US" dirty="0"/>
              <a:t>Automatic Stabilization</a:t>
            </a:r>
          </a:p>
          <a:p>
            <a:r>
              <a:rPr lang="en-US" dirty="0"/>
              <a:t>Music</a:t>
            </a:r>
          </a:p>
          <a:p>
            <a:r>
              <a:rPr lang="en-US" dirty="0"/>
              <a:t>Low-Light Detection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1D6850-D7DC-422C-B738-73806FB3C5A1}"/>
              </a:ext>
            </a:extLst>
          </p:cNvPr>
          <p:cNvSpPr txBox="1"/>
          <p:nvPr/>
        </p:nvSpPr>
        <p:spPr>
          <a:xfrm rot="750134">
            <a:off x="8530791" y="1496547"/>
            <a:ext cx="729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ver the Rainbow" panose="02000000000000000000" pitchFamily="2" charset="0"/>
              </a:rPr>
              <a:t>fan</a:t>
            </a:r>
          </a:p>
        </p:txBody>
      </p:sp>
    </p:spTree>
    <p:extLst>
      <p:ext uri="{BB962C8B-B14F-4D97-AF65-F5344CB8AC3E}">
        <p14:creationId xmlns:p14="http://schemas.microsoft.com/office/powerpoint/2010/main" val="40478056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534BE-3B76-4B80-B816-C0167A389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Designs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3985AD-E904-42ED-A5EE-75D2B32FD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87" y="1690688"/>
            <a:ext cx="4829453" cy="271656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87229F-0853-4608-BD0B-7D838D411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33" y="2065830"/>
            <a:ext cx="5513746" cy="3101482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DD83BB-B4E8-43BC-8AF1-0E207AD4D6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04" t="29168" r="37809" b="32497"/>
          <a:stretch/>
        </p:blipFill>
        <p:spPr>
          <a:xfrm>
            <a:off x="3037313" y="2486025"/>
            <a:ext cx="5585460" cy="338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2260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534BE-3B76-4B80-B816-C0167A389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Designs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3985AD-E904-42ED-A5EE-75D2B32FD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87" y="1690688"/>
            <a:ext cx="4829453" cy="271656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87229F-0853-4608-BD0B-7D838D411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33" y="2065830"/>
            <a:ext cx="5513746" cy="3101482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DD83BB-B4E8-43BC-8AF1-0E207AD4D6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04" t="29168" r="37809" b="32497"/>
          <a:stretch/>
        </p:blipFill>
        <p:spPr>
          <a:xfrm>
            <a:off x="3037313" y="2486025"/>
            <a:ext cx="5585460" cy="33806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B144BD-1F31-4877-9A72-133C7C3A2F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219" y="55549"/>
            <a:ext cx="3795133" cy="674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693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534BE-3B76-4B80-B816-C0167A389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Designs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3985AD-E904-42ED-A5EE-75D2B32FD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87" y="1690688"/>
            <a:ext cx="4829453" cy="271656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87229F-0853-4608-BD0B-7D838D411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33" y="2065830"/>
            <a:ext cx="5513746" cy="3101482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DD83BB-B4E8-43BC-8AF1-0E207AD4D6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04" t="29168" r="37809" b="32497"/>
          <a:stretch/>
        </p:blipFill>
        <p:spPr>
          <a:xfrm>
            <a:off x="3037313" y="2486025"/>
            <a:ext cx="5585460" cy="33806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B144BD-1F31-4877-9A72-133C7C3A2F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219" y="55549"/>
            <a:ext cx="3795133" cy="6746902"/>
          </a:xfrm>
          <a:prstGeom prst="rect">
            <a:avLst/>
          </a:prstGeom>
        </p:spPr>
      </p:pic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B99B17B7-4FBC-407B-B321-6E82D1C764B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5452040" y="2891600"/>
            <a:ext cx="5717036" cy="360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5966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CBDCF-5AAE-4517-A934-D97B43F6F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002"/>
            <a:ext cx="10515600" cy="1325563"/>
          </a:xfrm>
        </p:spPr>
        <p:txBody>
          <a:bodyPr/>
          <a:lstStyle/>
          <a:p>
            <a:r>
              <a:rPr lang="en-US" dirty="0"/>
              <a:t>System Components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341FCB-D765-423A-B257-CC216A16BF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2967963" y="1825625"/>
            <a:ext cx="6256074" cy="435133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62D897-CBD4-4A80-B2C5-734D4E6DB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08048">
            <a:off x="1216853" y="2521392"/>
            <a:ext cx="2496816" cy="1148394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A1FF705B-1B06-4853-8C14-23E7E78D5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36509">
            <a:off x="4713584" y="1699838"/>
            <a:ext cx="1460456" cy="1148394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E679D5C4-7A5B-44B7-AE5F-939AB6E6F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971109">
            <a:off x="5191915" y="4338964"/>
            <a:ext cx="3138299" cy="1148394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9FE19E09-0AE4-4322-AC7E-D3A6D6658A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9581">
            <a:off x="1232189" y="3679001"/>
            <a:ext cx="3335513" cy="1148394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E08DB6E6-C08D-4306-8407-D34C4320A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64293">
            <a:off x="2769959" y="4563927"/>
            <a:ext cx="2650137" cy="1148394"/>
          </a:xfrm>
          <a:prstGeom prst="rect">
            <a:avLst/>
          </a:prstGeo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9B8A1B05-0AA1-40F9-AF8C-CE28E59F7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47280">
            <a:off x="5811987" y="1799945"/>
            <a:ext cx="2496816" cy="1148394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10123BE-DD60-4FEA-BAF7-3AD98CA1E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642087">
            <a:off x="5305583" y="1514127"/>
            <a:ext cx="2496816" cy="1148394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F22176C9-A220-4D3A-A4AC-F4764DD274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26693">
            <a:off x="7912248" y="3317069"/>
            <a:ext cx="2496816" cy="1148394"/>
          </a:xfrm>
          <a:prstGeom prst="rect">
            <a:avLst/>
          </a:prstGeo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78F821EA-08BA-4486-BDF2-E7FA804AA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811417" y="3891266"/>
            <a:ext cx="2496816" cy="11483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9F5F5F4-B5F7-441B-AD19-DC2BAC4EE240}"/>
              </a:ext>
            </a:extLst>
          </p:cNvPr>
          <p:cNvSpPr txBox="1"/>
          <p:nvPr/>
        </p:nvSpPr>
        <p:spPr>
          <a:xfrm>
            <a:off x="7095732" y="1039812"/>
            <a:ext cx="1062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Photocell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917B15-BF19-49E7-A937-054412860912}"/>
              </a:ext>
            </a:extLst>
          </p:cNvPr>
          <p:cNvSpPr txBox="1"/>
          <p:nvPr/>
        </p:nvSpPr>
        <p:spPr>
          <a:xfrm>
            <a:off x="7752784" y="1503443"/>
            <a:ext cx="1563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Diagnostic LED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42A8B9-9F39-48FB-87A7-801DB2504861}"/>
              </a:ext>
            </a:extLst>
          </p:cNvPr>
          <p:cNvSpPr txBox="1"/>
          <p:nvPr/>
        </p:nvSpPr>
        <p:spPr>
          <a:xfrm>
            <a:off x="10089021" y="4218481"/>
            <a:ext cx="1430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Motors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FD2829-47E0-45E6-BE5F-108FBA3FD54F}"/>
              </a:ext>
            </a:extLst>
          </p:cNvPr>
          <p:cNvSpPr txBox="1"/>
          <p:nvPr/>
        </p:nvSpPr>
        <p:spPr>
          <a:xfrm>
            <a:off x="7649459" y="5633522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IMU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A58275-685C-40D1-B145-4F86C0DCCCE3}"/>
              </a:ext>
            </a:extLst>
          </p:cNvPr>
          <p:cNvSpPr txBox="1"/>
          <p:nvPr/>
        </p:nvSpPr>
        <p:spPr>
          <a:xfrm>
            <a:off x="2495152" y="5830770"/>
            <a:ext cx="1446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Power Switch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819B4B-0143-4578-AFBC-E3A49D493E01}"/>
              </a:ext>
            </a:extLst>
          </p:cNvPr>
          <p:cNvSpPr txBox="1"/>
          <p:nvPr/>
        </p:nvSpPr>
        <p:spPr>
          <a:xfrm>
            <a:off x="587335" y="3457346"/>
            <a:ext cx="86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Motors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4E1AD9-9C23-45B7-9898-03E738BEACB2}"/>
              </a:ext>
            </a:extLst>
          </p:cNvPr>
          <p:cNvSpPr txBox="1"/>
          <p:nvPr/>
        </p:nvSpPr>
        <p:spPr>
          <a:xfrm>
            <a:off x="5146620" y="1371600"/>
            <a:ext cx="1115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24907042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58964-D862-408C-AB1A-AADFAB564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Components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C95F3C-C049-406E-8FBA-2F19097CB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022511" y="388694"/>
            <a:ext cx="4146978" cy="737240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5F8F41D-BC08-4ED4-AA11-D3D295FC2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56848">
            <a:off x="7438555" y="4514255"/>
            <a:ext cx="2681989" cy="1233563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F1CBF51-1D2E-4EFD-B0ED-E8BDCAB53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01703">
            <a:off x="8449745" y="4102337"/>
            <a:ext cx="1947944" cy="1000832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9B705DF9-DD45-4DEB-860A-8D9A05636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41482">
            <a:off x="6204197" y="1867740"/>
            <a:ext cx="1947944" cy="1000832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BC4CC809-FE65-4CE2-8146-BD2FD16B51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59544">
            <a:off x="5562304" y="1500993"/>
            <a:ext cx="1947944" cy="1000832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579DA160-7731-42B4-BE78-68C7ED462A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60248">
            <a:off x="3589061" y="1951845"/>
            <a:ext cx="2233251" cy="1000832"/>
          </a:xfrm>
          <a:prstGeom prst="rect">
            <a:avLst/>
          </a:prstGeo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632FFE9E-5C37-43A8-82D9-ED857EF7B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70530">
            <a:off x="1890989" y="5051924"/>
            <a:ext cx="2829192" cy="1000832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CAA61117-B6EC-4F67-B071-2D9DA4829F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10434">
            <a:off x="4159194" y="4932014"/>
            <a:ext cx="2829192" cy="1000832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25D2B193-5066-4D6A-9F5B-48DE352FD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023" y="3533577"/>
            <a:ext cx="2829192" cy="1000832"/>
          </a:xfrm>
          <a:prstGeom prst="rect">
            <a:avLst/>
          </a:prstGeo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49D360BE-2570-47EE-8A7F-44728552F1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7582">
            <a:off x="1291274" y="2673793"/>
            <a:ext cx="2829192" cy="1000832"/>
          </a:xfrm>
          <a:prstGeom prst="rect">
            <a:avLst/>
          </a:prstGeom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CD35C985-C013-4F9A-9F3C-BF1765958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59670">
            <a:off x="7630897" y="1907440"/>
            <a:ext cx="2829192" cy="10008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0EDC22B-BD81-4F94-9888-DA132ECD9C38}"/>
              </a:ext>
            </a:extLst>
          </p:cNvPr>
          <p:cNvSpPr txBox="1"/>
          <p:nvPr/>
        </p:nvSpPr>
        <p:spPr>
          <a:xfrm>
            <a:off x="10067278" y="1526959"/>
            <a:ext cx="1170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Cardboard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500F45-F2D2-4D28-BE69-07DAB0B768C5}"/>
              </a:ext>
            </a:extLst>
          </p:cNvPr>
          <p:cNvSpPr txBox="1"/>
          <p:nvPr/>
        </p:nvSpPr>
        <p:spPr>
          <a:xfrm>
            <a:off x="10160985" y="4873841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1D19E0-FEDB-4620-BFBE-E979082F57E8}"/>
              </a:ext>
            </a:extLst>
          </p:cNvPr>
          <p:cNvSpPr txBox="1"/>
          <p:nvPr/>
        </p:nvSpPr>
        <p:spPr>
          <a:xfrm>
            <a:off x="5958401" y="6385257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CCDE5B6-740A-49F7-87BD-556D0512FDDC}"/>
              </a:ext>
            </a:extLst>
          </p:cNvPr>
          <p:cNvSpPr txBox="1"/>
          <p:nvPr/>
        </p:nvSpPr>
        <p:spPr>
          <a:xfrm>
            <a:off x="9719806" y="5891494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26B751-CE51-4ADC-80F9-04BC1EC934BC}"/>
              </a:ext>
            </a:extLst>
          </p:cNvPr>
          <p:cNvSpPr txBox="1"/>
          <p:nvPr/>
        </p:nvSpPr>
        <p:spPr>
          <a:xfrm>
            <a:off x="7902014" y="1701369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142F44-21E3-4959-9BAE-EC42EDF7FD13}"/>
              </a:ext>
            </a:extLst>
          </p:cNvPr>
          <p:cNvSpPr txBox="1"/>
          <p:nvPr/>
        </p:nvSpPr>
        <p:spPr>
          <a:xfrm>
            <a:off x="3305585" y="1570356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D1EB94-2393-4EAC-8B3F-32FE39D303DF}"/>
              </a:ext>
            </a:extLst>
          </p:cNvPr>
          <p:cNvSpPr txBox="1"/>
          <p:nvPr/>
        </p:nvSpPr>
        <p:spPr>
          <a:xfrm>
            <a:off x="846358" y="2544200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881A18-0BC7-411A-938B-CBBA547CE6DF}"/>
              </a:ext>
            </a:extLst>
          </p:cNvPr>
          <p:cNvSpPr txBox="1"/>
          <p:nvPr/>
        </p:nvSpPr>
        <p:spPr>
          <a:xfrm>
            <a:off x="412622" y="3699705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AC0660-EE10-499A-BFD2-AED00D10A215}"/>
              </a:ext>
            </a:extLst>
          </p:cNvPr>
          <p:cNvSpPr txBox="1"/>
          <p:nvPr/>
        </p:nvSpPr>
        <p:spPr>
          <a:xfrm>
            <a:off x="1846360" y="6277608"/>
            <a:ext cx="823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5D5C65-EBD3-417C-8ECA-DB196F5ACB8B}"/>
              </a:ext>
            </a:extLst>
          </p:cNvPr>
          <p:cNvSpPr txBox="1"/>
          <p:nvPr/>
        </p:nvSpPr>
        <p:spPr>
          <a:xfrm>
            <a:off x="7013359" y="1201874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LED</a:t>
            </a:r>
          </a:p>
        </p:txBody>
      </p:sp>
    </p:spTree>
    <p:extLst>
      <p:ext uri="{BB962C8B-B14F-4D97-AF65-F5344CB8AC3E}">
        <p14:creationId xmlns:p14="http://schemas.microsoft.com/office/powerpoint/2010/main" val="16730021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AE86C-BAF9-4AD8-96BF-0EC31CDE2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(inside)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06D22C-8881-4B9E-B76F-9199CCC3AA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869" y="2272684"/>
            <a:ext cx="6892624" cy="387764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76FC62-2F54-4EE9-8FDE-5F1E23371B03}"/>
              </a:ext>
            </a:extLst>
          </p:cNvPr>
          <p:cNvSpPr txBox="1"/>
          <p:nvPr/>
        </p:nvSpPr>
        <p:spPr>
          <a:xfrm>
            <a:off x="9197266" y="5495278"/>
            <a:ext cx="1515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 Mega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8B833-490D-4605-835A-A3A466FB58DD}"/>
              </a:ext>
            </a:extLst>
          </p:cNvPr>
          <p:cNvSpPr txBox="1"/>
          <p:nvPr/>
        </p:nvSpPr>
        <p:spPr>
          <a:xfrm>
            <a:off x="1531791" y="1723342"/>
            <a:ext cx="725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Wires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9BDB6FDE-36BB-491C-8AA1-2EFA5C8504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09556">
            <a:off x="2040284" y="2022478"/>
            <a:ext cx="1527857" cy="540482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EDF80C1C-D53C-46A8-B1F4-F00C7E40D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24399">
            <a:off x="7872740" y="5149621"/>
            <a:ext cx="1527857" cy="540482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B9DA3FAB-97A0-487F-B286-8B667E17D2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073742">
            <a:off x="8126565" y="3016278"/>
            <a:ext cx="1527857" cy="5404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32D8EE-4905-4FF4-A662-2A6415D595D1}"/>
              </a:ext>
            </a:extLst>
          </p:cNvPr>
          <p:cNvSpPr txBox="1"/>
          <p:nvPr/>
        </p:nvSpPr>
        <p:spPr>
          <a:xfrm>
            <a:off x="9694106" y="2925780"/>
            <a:ext cx="1115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9338270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1C211-DF39-40A7-BE0B-0FDA0DE5E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Drone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8A3E9-10AF-4C7F-93DF-DF400578D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Communication</a:t>
            </a:r>
          </a:p>
          <a:p>
            <a:pPr lvl="1"/>
            <a:r>
              <a:rPr lang="en-US" dirty="0"/>
              <a:t>2-way Bluetooth between Drone and Controller</a:t>
            </a:r>
          </a:p>
          <a:p>
            <a:pPr lvl="1"/>
            <a:r>
              <a:rPr lang="en-US" dirty="0"/>
              <a:t>Controller receives input from buttons, sends commands to drone</a:t>
            </a:r>
          </a:p>
          <a:p>
            <a:pPr lvl="1"/>
            <a:r>
              <a:rPr lang="en-US" dirty="0"/>
              <a:t>Controller receives data from drone, prints to serial monitor</a:t>
            </a:r>
          </a:p>
          <a:p>
            <a:r>
              <a:rPr lang="en-US" dirty="0"/>
              <a:t>Navigation</a:t>
            </a:r>
          </a:p>
          <a:p>
            <a:pPr lvl="1"/>
            <a:r>
              <a:rPr lang="en-US" dirty="0"/>
              <a:t>Drone supports multiple states: Landed, Flying, Taking Off, Landing, Testing</a:t>
            </a:r>
          </a:p>
          <a:p>
            <a:pPr lvl="1"/>
            <a:r>
              <a:rPr lang="en-US" dirty="0"/>
              <a:t>Motors are adjusted to achieve some desired state</a:t>
            </a:r>
          </a:p>
          <a:p>
            <a:pPr lvl="1"/>
            <a:r>
              <a:rPr lang="en-US" dirty="0"/>
              <a:t>Commands sent over Bluetooth modify desired state</a:t>
            </a:r>
          </a:p>
          <a:p>
            <a:r>
              <a:rPr lang="en-US" dirty="0"/>
              <a:t>Diagnostics</a:t>
            </a:r>
          </a:p>
          <a:p>
            <a:pPr lvl="1"/>
            <a:r>
              <a:rPr lang="en-US" dirty="0"/>
              <a:t>Send data back over Bluetooth</a:t>
            </a:r>
          </a:p>
          <a:p>
            <a:pPr lvl="1"/>
            <a:r>
              <a:rPr lang="en-US" dirty="0"/>
              <a:t>Programmable LED provides system-critical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8936310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B824-8F71-4119-8A0B-48C7D6F11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FE13A-BA7D-461B-90D0-3BA55171D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Inertial Measurement Unit (IMU)</a:t>
            </a:r>
          </a:p>
          <a:p>
            <a:pPr lvl="1"/>
            <a:r>
              <a:rPr lang="en-US" dirty="0"/>
              <a:t>Keep track of Pitch and Roll</a:t>
            </a:r>
          </a:p>
          <a:p>
            <a:r>
              <a:rPr lang="en-US" dirty="0"/>
              <a:t>Ultrasonic Sonar System</a:t>
            </a:r>
          </a:p>
          <a:p>
            <a:pPr lvl="1"/>
            <a:r>
              <a:rPr lang="en-US" dirty="0"/>
              <a:t>Keep track of altitude (for use in take-off and landing procedures)</a:t>
            </a:r>
          </a:p>
          <a:p>
            <a:r>
              <a:rPr lang="en-US" dirty="0"/>
              <a:t>Photocell</a:t>
            </a:r>
          </a:p>
          <a:p>
            <a:pPr lvl="1"/>
            <a:r>
              <a:rPr lang="en-US" dirty="0"/>
              <a:t>Keep track of ambient light levels</a:t>
            </a:r>
          </a:p>
          <a:p>
            <a:r>
              <a:rPr lang="en-US" dirty="0"/>
              <a:t>Battery Charge</a:t>
            </a:r>
          </a:p>
          <a:p>
            <a:pPr lvl="1"/>
            <a:r>
              <a:rPr lang="en-US" dirty="0"/>
              <a:t>Detect low-battery (doesn’t really work)</a:t>
            </a:r>
          </a:p>
        </p:txBody>
      </p:sp>
    </p:spTree>
    <p:extLst>
      <p:ext uri="{BB962C8B-B14F-4D97-AF65-F5344CB8AC3E}">
        <p14:creationId xmlns:p14="http://schemas.microsoft.com/office/powerpoint/2010/main" val="8525410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A8F7F-D28F-4607-84DE-B5E02D1DF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Estimated System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0C2C6-8006-471F-A026-DEDBF7C18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Chassis ---------------------------------------------------------------------------------------------------------- 	3D printed: cost unknown</a:t>
            </a:r>
          </a:p>
          <a:p>
            <a:r>
              <a:rPr lang="en-US" dirty="0"/>
              <a:t>Motors, x8 -----------------------------------------------------------------------------------------------------	$28</a:t>
            </a:r>
          </a:p>
          <a:p>
            <a:r>
              <a:rPr lang="en-US" dirty="0"/>
              <a:t>Arduino Micro -------------------------------------------------------------------------------------------------	$25</a:t>
            </a:r>
          </a:p>
          <a:p>
            <a:r>
              <a:rPr lang="en-US" dirty="0" err="1"/>
              <a:t>Mosfet</a:t>
            </a:r>
            <a:r>
              <a:rPr lang="en-US" dirty="0"/>
              <a:t> Circuit, x8 ---------------------------------------------------------------------------------------------	$14</a:t>
            </a:r>
          </a:p>
          <a:p>
            <a:r>
              <a:rPr lang="en-US" dirty="0" err="1"/>
              <a:t>Mosfet</a:t>
            </a:r>
            <a:r>
              <a:rPr lang="en-US" dirty="0"/>
              <a:t> Heat Skinks, x8 --------------------------------------------------------------------------------------	$7</a:t>
            </a:r>
          </a:p>
          <a:p>
            <a:r>
              <a:rPr lang="en-US" dirty="0"/>
              <a:t>IMU --------------------------------------------------------------------------------------------------------------	$8</a:t>
            </a:r>
          </a:p>
          <a:p>
            <a:r>
              <a:rPr lang="en-US" dirty="0"/>
              <a:t>Battery ----------------------------------------------------------------------------------------------------------	$16</a:t>
            </a:r>
          </a:p>
          <a:p>
            <a:r>
              <a:rPr lang="en-US" dirty="0"/>
              <a:t>Power Distribution Board ----------------------------------------------------------------------------------	$8</a:t>
            </a:r>
          </a:p>
          <a:p>
            <a:r>
              <a:rPr lang="en-US" dirty="0"/>
              <a:t>Bluetooth x2 ---------------------------------------------------------------------------------------------------	$18</a:t>
            </a:r>
          </a:p>
          <a:p>
            <a:r>
              <a:rPr lang="en-US" dirty="0"/>
              <a:t>Arduino Mega 2560 ------------------------------------------------------------------------------------------	$50</a:t>
            </a:r>
          </a:p>
          <a:p>
            <a:r>
              <a:rPr lang="en-US" dirty="0"/>
              <a:t>Voltage Regulator ---------------------------------------------------------------------------------------------	$10</a:t>
            </a:r>
          </a:p>
          <a:p>
            <a:r>
              <a:rPr lang="en-US" dirty="0"/>
              <a:t>Miscellaneous Screws and Wires -------------------------------------------------------------------------	$15</a:t>
            </a:r>
          </a:p>
          <a:p>
            <a:r>
              <a:rPr lang="en-US" dirty="0"/>
              <a:t>Controller Buttons, x8 ---------------------------------------------------------------------------------------	$5</a:t>
            </a:r>
          </a:p>
          <a:p>
            <a:pPr marL="0" indent="0">
              <a:buNone/>
            </a:pPr>
            <a:r>
              <a:rPr lang="en-US" dirty="0"/>
              <a:t>-------------------------------------------------------------------------------------------------------------------------------------------------------------------------------</a:t>
            </a:r>
          </a:p>
          <a:p>
            <a:pPr marL="0" indent="0">
              <a:buNone/>
            </a:pPr>
            <a:r>
              <a:rPr lang="en-US" dirty="0"/>
              <a:t>Total:								~ $200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7852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3F1FF-DB4F-478F-A0B8-92E294663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684C1-88A7-40ED-A6DC-96F2CBEE2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Hardware selection is vital!</a:t>
            </a:r>
          </a:p>
          <a:p>
            <a:pPr lvl="1"/>
            <a:r>
              <a:rPr lang="en-US" dirty="0"/>
              <a:t>Motors need to be powerful, reliable, and efficient:</a:t>
            </a:r>
          </a:p>
          <a:p>
            <a:pPr lvl="2"/>
            <a:r>
              <a:rPr lang="en-US" dirty="0"/>
              <a:t>Power: 	Actually generate enough lift</a:t>
            </a:r>
          </a:p>
          <a:p>
            <a:pPr lvl="2"/>
            <a:r>
              <a:rPr lang="en-US" dirty="0"/>
              <a:t>Reliability: 	Motors need to spin at close to the same speed</a:t>
            </a:r>
          </a:p>
          <a:p>
            <a:pPr lvl="2"/>
            <a:r>
              <a:rPr lang="en-US" dirty="0"/>
              <a:t>Efficiency:	The more power required, the bigger the battery must be</a:t>
            </a:r>
          </a:p>
          <a:p>
            <a:r>
              <a:rPr lang="en-US" dirty="0"/>
              <a:t>Understand Power Requirements</a:t>
            </a:r>
          </a:p>
          <a:p>
            <a:pPr lvl="1"/>
            <a:r>
              <a:rPr lang="en-US" dirty="0"/>
              <a:t>Every system requires power; have a plan for routing power</a:t>
            </a:r>
          </a:p>
          <a:p>
            <a:pPr lvl="1"/>
            <a:r>
              <a:rPr lang="en-US" dirty="0"/>
              <a:t>Be careful with voltage/current rating for individual components</a:t>
            </a:r>
          </a:p>
          <a:p>
            <a:pPr lvl="1"/>
            <a:r>
              <a:rPr lang="en-US" dirty="0" err="1"/>
              <a:t>Mosfets</a:t>
            </a:r>
            <a:r>
              <a:rPr lang="en-US" dirty="0"/>
              <a:t> get very hot when you run lots of power through them</a:t>
            </a:r>
          </a:p>
        </p:txBody>
      </p:sp>
    </p:spTree>
    <p:extLst>
      <p:ext uri="{BB962C8B-B14F-4D97-AF65-F5344CB8AC3E}">
        <p14:creationId xmlns:p14="http://schemas.microsoft.com/office/powerpoint/2010/main" val="52274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ACE82-2CDE-4C51-8C9B-0B8BE8C4E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Part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79A69-CB2A-4BBC-8C24-2FD208DEE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829175" cy="4351338"/>
          </a:xfrm>
        </p:spPr>
        <p:txBody>
          <a:bodyPr>
            <a:normAutofit/>
          </a:bodyPr>
          <a:lstStyle/>
          <a:p>
            <a:r>
              <a:rPr lang="en-US" sz="2000" dirty="0"/>
              <a:t> 3-Axis Analog Gyro</a:t>
            </a:r>
          </a:p>
          <a:p>
            <a:r>
              <a:rPr lang="en-US" sz="2000" dirty="0"/>
              <a:t> 4 USAQ 8520 Coreless Brushed  Motors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 err="1"/>
              <a:t>LiPo</a:t>
            </a:r>
            <a:r>
              <a:rPr lang="en-US" sz="2000" dirty="0"/>
              <a:t> Battery 350mAh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 err="1"/>
              <a:t>LiPo</a:t>
            </a:r>
            <a:r>
              <a:rPr lang="en-US" sz="2000" dirty="0"/>
              <a:t> Battery Charger</a:t>
            </a:r>
          </a:p>
          <a:p>
            <a:r>
              <a:rPr lang="en-US" sz="2000" dirty="0"/>
              <a:t> 1 XT60 Power Distribution Board</a:t>
            </a:r>
          </a:p>
          <a:p>
            <a:endParaRPr lang="en-US" sz="2000" dirty="0"/>
          </a:p>
          <a:p>
            <a:r>
              <a:rPr lang="en-US" sz="2000" dirty="0"/>
              <a:t> Half-sized Breadboard PCB</a:t>
            </a:r>
          </a:p>
          <a:p>
            <a:r>
              <a:rPr lang="en-US" sz="2000" dirty="0"/>
              <a:t> 2 </a:t>
            </a:r>
            <a:r>
              <a:rPr lang="en-US" sz="2000" dirty="0" err="1"/>
              <a:t>Qunqi</a:t>
            </a:r>
            <a:r>
              <a:rPr lang="en-US" sz="2000" dirty="0"/>
              <a:t> L298N Motor Drive Controllers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1910E3-E3D9-4C1B-8D92-981D74EE171C}"/>
              </a:ext>
            </a:extLst>
          </p:cNvPr>
          <p:cNvSpPr txBox="1"/>
          <p:nvPr/>
        </p:nvSpPr>
        <p:spPr>
          <a:xfrm>
            <a:off x="6312024" y="1825625"/>
            <a:ext cx="5193436" cy="3975099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2 HC-05 Bluetooth Transmitter/Receiver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Buzzer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Various LED lights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8 Buttons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Ultrasonic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Photocell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3D-Printed Chassis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2 Arduino Mega 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SPDC Slide Switch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2 USB Cables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8076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3FD51-EF34-4393-83DD-A93BDCBC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Learned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BEB34-9DD8-47F1-86CA-D0E18EDDC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Drones are hard</a:t>
            </a:r>
          </a:p>
        </p:txBody>
      </p:sp>
    </p:spTree>
    <p:extLst>
      <p:ext uri="{BB962C8B-B14F-4D97-AF65-F5344CB8AC3E}">
        <p14:creationId xmlns:p14="http://schemas.microsoft.com/office/powerpoint/2010/main" val="16232305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3FD51-EF34-4393-83DD-A93BDCBC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Learned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BEB34-9DD8-47F1-86CA-D0E18EDDC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trike="sngStrike" dirty="0"/>
              <a:t>Drones</a:t>
            </a:r>
            <a:r>
              <a:rPr lang="en-US" dirty="0"/>
              <a:t> are </a:t>
            </a:r>
            <a:r>
              <a:rPr lang="en-US" strike="sngStrike" dirty="0"/>
              <a:t>hard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EC6904-E560-4CF6-AA83-B12AD5AB3729}"/>
              </a:ext>
            </a:extLst>
          </p:cNvPr>
          <p:cNvSpPr txBox="1"/>
          <p:nvPr/>
        </p:nvSpPr>
        <p:spPr>
          <a:xfrm rot="520394">
            <a:off x="1515492" y="2317071"/>
            <a:ext cx="861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ver the Rainbow" panose="02000000000000000000" pitchFamily="2" charset="0"/>
              </a:rPr>
              <a:t>fans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7DF2F-5205-4717-AF3B-49706400F55A}"/>
              </a:ext>
            </a:extLst>
          </p:cNvPr>
          <p:cNvSpPr txBox="1"/>
          <p:nvPr/>
        </p:nvSpPr>
        <p:spPr>
          <a:xfrm rot="1037458">
            <a:off x="2965143" y="2383912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ver the Rainbow" panose="02000000000000000000" pitchFamily="2" charset="0"/>
              </a:rPr>
              <a:t>easy</a:t>
            </a:r>
          </a:p>
        </p:txBody>
      </p:sp>
    </p:spTree>
    <p:extLst>
      <p:ext uri="{BB962C8B-B14F-4D97-AF65-F5344CB8AC3E}">
        <p14:creationId xmlns:p14="http://schemas.microsoft.com/office/powerpoint/2010/main" val="9901683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3FD51-EF34-4393-83DD-A93BDCBC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Learned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BEB34-9DD8-47F1-86CA-D0E18EDDC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trike="sngStrike" dirty="0"/>
              <a:t>Drones</a:t>
            </a:r>
            <a:r>
              <a:rPr lang="en-US" dirty="0"/>
              <a:t> are </a:t>
            </a:r>
            <a:r>
              <a:rPr lang="en-US" strike="sngStrike" dirty="0"/>
              <a:t>hard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Next time we’re making a submarine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EC6904-E560-4CF6-AA83-B12AD5AB3729}"/>
              </a:ext>
            </a:extLst>
          </p:cNvPr>
          <p:cNvSpPr txBox="1"/>
          <p:nvPr/>
        </p:nvSpPr>
        <p:spPr>
          <a:xfrm rot="520394">
            <a:off x="1515492" y="2317071"/>
            <a:ext cx="861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ver the Rainbow" panose="02000000000000000000" pitchFamily="2" charset="0"/>
              </a:rPr>
              <a:t>fans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7DF2F-5205-4717-AF3B-49706400F55A}"/>
              </a:ext>
            </a:extLst>
          </p:cNvPr>
          <p:cNvSpPr txBox="1"/>
          <p:nvPr/>
        </p:nvSpPr>
        <p:spPr>
          <a:xfrm rot="1037458">
            <a:off x="2965143" y="2383912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ver the Rainbow" panose="02000000000000000000" pitchFamily="2" charset="0"/>
              </a:rPr>
              <a:t>easy</a:t>
            </a:r>
          </a:p>
        </p:txBody>
      </p:sp>
    </p:spTree>
    <p:extLst>
      <p:ext uri="{BB962C8B-B14F-4D97-AF65-F5344CB8AC3E}">
        <p14:creationId xmlns:p14="http://schemas.microsoft.com/office/powerpoint/2010/main" val="5480580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99E28-5D54-468A-A8FF-2AD7A8DCD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Time!*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B7A45-D5FF-4C00-BBAA-4A52C8D03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Please keep your hands and feet </a:t>
            </a:r>
            <a:r>
              <a:rPr lang="en-US" strike="sngStrike" dirty="0"/>
              <a:t>inside the classroom</a:t>
            </a:r>
            <a:r>
              <a:rPr lang="en-US" dirty="0"/>
              <a:t> at all times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D94975-DADF-49F7-887C-0FDF9FF982AF}"/>
              </a:ext>
            </a:extLst>
          </p:cNvPr>
          <p:cNvSpPr txBox="1"/>
          <p:nvPr/>
        </p:nvSpPr>
        <p:spPr>
          <a:xfrm>
            <a:off x="5865181" y="1475244"/>
            <a:ext cx="31022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rgbClr val="FF0000"/>
                </a:solidFill>
              </a:rPr>
              <a:t>AWAY FROM THE DRONE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5693C2-982D-4AB6-8207-563583A8748B}"/>
              </a:ext>
            </a:extLst>
          </p:cNvPr>
          <p:cNvSpPr txBox="1"/>
          <p:nvPr/>
        </p:nvSpPr>
        <p:spPr>
          <a:xfrm>
            <a:off x="578175" y="5862404"/>
            <a:ext cx="113097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  Team 0xDEADBEEF will not be held liable for any injuries, psychological or physical, incurred during the proceedings </a:t>
            </a:r>
          </a:p>
          <a:p>
            <a:r>
              <a:rPr lang="en-US" dirty="0"/>
              <a:t>     of this demonstration.  Observe at your own risk.</a:t>
            </a:r>
          </a:p>
        </p:txBody>
      </p:sp>
    </p:spTree>
    <p:extLst>
      <p:ext uri="{BB962C8B-B14F-4D97-AF65-F5344CB8AC3E}">
        <p14:creationId xmlns:p14="http://schemas.microsoft.com/office/powerpoint/2010/main" val="2710328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ACE82-2CDE-4C51-8C9B-0B8BE8C4E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Part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79A69-CB2A-4BBC-8C24-2FD208DEE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86300" cy="4351338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000" dirty="0"/>
              <a:t> 3-Axis Analog Gyro</a:t>
            </a:r>
          </a:p>
          <a:p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4 USAQ 8520 Coreless Brushed Motors</a:t>
            </a:r>
          </a:p>
          <a:p>
            <a:r>
              <a:rPr lang="en-US" sz="2000" dirty="0"/>
              <a:t> 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12 USAQ 8520 Coreless Brushed Motors</a:t>
            </a:r>
            <a:endParaRPr lang="en-US" sz="2000" strike="sngStrike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FF0000"/>
              </a:solidFill>
            </a:endParaRPr>
          </a:p>
          <a:p>
            <a:r>
              <a:rPr lang="en-US" sz="2000" dirty="0"/>
              <a:t> </a:t>
            </a:r>
            <a:r>
              <a:rPr lang="en-US" sz="2000" strike="sngStrike" dirty="0" err="1">
                <a:solidFill>
                  <a:srgbClr val="FF0000"/>
                </a:solidFill>
              </a:rPr>
              <a:t>LiPo</a:t>
            </a:r>
            <a:r>
              <a:rPr lang="en-US" sz="2000" strike="sngStrike" dirty="0">
                <a:solidFill>
                  <a:srgbClr val="FF0000"/>
                </a:solidFill>
              </a:rPr>
              <a:t> Battery 350mAh</a:t>
            </a:r>
          </a:p>
          <a:p>
            <a:r>
              <a:rPr lang="en-US" sz="2000" dirty="0"/>
              <a:t> </a:t>
            </a:r>
            <a:r>
              <a:rPr lang="en-US" sz="2000" dirty="0" err="1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LiPo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 Battery 850mAh</a:t>
            </a:r>
            <a:endParaRPr lang="en-US" sz="2000" strike="sngStrike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FF0000"/>
              </a:solidFill>
            </a:endParaRPr>
          </a:p>
          <a:p>
            <a:r>
              <a:rPr lang="en-US" sz="2000" dirty="0"/>
              <a:t> </a:t>
            </a:r>
            <a:r>
              <a:rPr lang="en-US" sz="2000" dirty="0" err="1"/>
              <a:t>LiPo</a:t>
            </a:r>
            <a:r>
              <a:rPr lang="en-US" sz="2000" dirty="0"/>
              <a:t> Battery Charger </a:t>
            </a:r>
          </a:p>
          <a:p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1 XT60 Power Distribution Board</a:t>
            </a:r>
          </a:p>
          <a:p>
            <a:r>
              <a:rPr lang="en-US" sz="2000" dirty="0"/>
              <a:t> 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2 XT60 Power Distribution Boards?</a:t>
            </a:r>
            <a:endParaRPr lang="en-US" sz="2000" strike="sngStrike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FF0000"/>
              </a:solidFill>
            </a:endParaRPr>
          </a:p>
          <a:p>
            <a:r>
              <a:rPr lang="en-US" sz="2000" dirty="0"/>
              <a:t> Half-sized Breadboard PCB</a:t>
            </a:r>
          </a:p>
          <a:p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2 </a:t>
            </a:r>
            <a:r>
              <a:rPr lang="en-US" sz="2000" strike="sngStrike" dirty="0" err="1">
                <a:solidFill>
                  <a:srgbClr val="FF0000"/>
                </a:solidFill>
              </a:rPr>
              <a:t>Qunqi</a:t>
            </a:r>
            <a:r>
              <a:rPr lang="en-US" sz="2000" strike="sngStrike" dirty="0">
                <a:solidFill>
                  <a:srgbClr val="FF0000"/>
                </a:solidFill>
              </a:rPr>
              <a:t> L298N Motor Drive Controllers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1910E3-E3D9-4C1B-8D92-981D74EE171C}"/>
              </a:ext>
            </a:extLst>
          </p:cNvPr>
          <p:cNvSpPr txBox="1"/>
          <p:nvPr/>
        </p:nvSpPr>
        <p:spPr>
          <a:xfrm>
            <a:off x="6312024" y="1825625"/>
            <a:ext cx="5193436" cy="4351338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2 HC-05 Bluetooth Transmitter/Receiver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Buzzer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Various LED lights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8 Buttons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Ultrasonic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Photocell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3D Printed Chassis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Several 3D Printed Chassis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2 Arduino Mega 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1 Mega, 1 Micro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SPDC Slide Switch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2 </a:t>
            </a:r>
            <a:r>
              <a:rPr lang="en-US" sz="2000"/>
              <a:t>USB Cables</a:t>
            </a:r>
            <a:endParaRPr lang="en-US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458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ACE82-2CDE-4C51-8C9B-0B8BE8C4E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Part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79A69-CB2A-4BBC-8C24-2FD208DEE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863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 3-Axis Analog Gyro</a:t>
            </a:r>
          </a:p>
          <a:p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4 USAQ 8520 Coreless Brushed Motors</a:t>
            </a:r>
          </a:p>
          <a:p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</a:rPr>
              <a:t> 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12 USAQ 8520 Coreless Brushed Motors</a:t>
            </a:r>
            <a:endParaRPr lang="en-US" sz="2000" strike="sngStrike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00B050"/>
              </a:solidFill>
            </a:endParaRPr>
          </a:p>
          <a:p>
            <a:r>
              <a:rPr lang="en-US" sz="2000" dirty="0"/>
              <a:t> </a:t>
            </a:r>
            <a:r>
              <a:rPr lang="en-US" sz="2000" strike="sngStrike" dirty="0" err="1">
                <a:solidFill>
                  <a:srgbClr val="FF0000"/>
                </a:solidFill>
              </a:rPr>
              <a:t>LiPo</a:t>
            </a:r>
            <a:r>
              <a:rPr lang="en-US" sz="2000" strike="sngStrike" dirty="0">
                <a:solidFill>
                  <a:srgbClr val="FF0000"/>
                </a:solidFill>
              </a:rPr>
              <a:t> Battery 350mAh</a:t>
            </a:r>
          </a:p>
          <a:p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</a:rPr>
              <a:t> </a:t>
            </a:r>
            <a:r>
              <a:rPr lang="en-US" sz="2000" dirty="0" err="1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LiPo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 Battery 850mAh</a:t>
            </a:r>
            <a:endParaRPr lang="en-US" sz="2000" strike="sngStrike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FF0000"/>
              </a:solidFill>
            </a:endParaRPr>
          </a:p>
          <a:p>
            <a:r>
              <a:rPr lang="en-US" sz="2000" dirty="0"/>
              <a:t> </a:t>
            </a:r>
            <a:r>
              <a:rPr lang="en-US" sz="2000" dirty="0" err="1"/>
              <a:t>LiPo</a:t>
            </a:r>
            <a:r>
              <a:rPr lang="en-US" sz="2000" dirty="0"/>
              <a:t> Battery Charger </a:t>
            </a:r>
          </a:p>
          <a:p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1 XT60 Power Distribution Board</a:t>
            </a:r>
          </a:p>
          <a:p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</a:rPr>
              <a:t> 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2 XT60 Power Distribution Boards?</a:t>
            </a:r>
            <a:endParaRPr lang="en-US" sz="2000" strike="sngStrike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FF0000"/>
              </a:solidFill>
            </a:endParaRPr>
          </a:p>
          <a:p>
            <a:r>
              <a:rPr lang="en-US" sz="2000" dirty="0"/>
              <a:t> Half-sized Breadboard PCB</a:t>
            </a:r>
          </a:p>
          <a:p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2 </a:t>
            </a:r>
            <a:r>
              <a:rPr lang="en-US" sz="2000" strike="sngStrike" dirty="0" err="1">
                <a:solidFill>
                  <a:srgbClr val="FF0000"/>
                </a:solidFill>
              </a:rPr>
              <a:t>Qunqi</a:t>
            </a:r>
            <a:r>
              <a:rPr lang="en-US" sz="2000" strike="sngStrike" dirty="0">
                <a:solidFill>
                  <a:srgbClr val="FF0000"/>
                </a:solidFill>
              </a:rPr>
              <a:t> L298N Motor Drive Controllers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1910E3-E3D9-4C1B-8D92-981D74EE171C}"/>
              </a:ext>
            </a:extLst>
          </p:cNvPr>
          <p:cNvSpPr txBox="1"/>
          <p:nvPr/>
        </p:nvSpPr>
        <p:spPr>
          <a:xfrm>
            <a:off x="6312024" y="1825625"/>
            <a:ext cx="5193436" cy="441537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2 HC-05 Bluetooth Transmitter/Receiver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Buzzer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Various LED lights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8 Buttons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Ultrasonic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Photocell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3D Printed Chassis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</a:rPr>
              <a:t> 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Several 3D Printed Chassis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strike="sngStrike" dirty="0">
                <a:solidFill>
                  <a:srgbClr val="FF0000"/>
                </a:solidFill>
              </a:rPr>
              <a:t>2 Arduino Mega 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</a:rPr>
              <a:t> </a:t>
            </a:r>
            <a:r>
              <a:rPr lang="en-US" sz="20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1 Mega, 1 Micro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SPDC Slide Switch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2 USB Cables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D5E862-CB4E-496E-80B7-297E5399BC7F}"/>
              </a:ext>
            </a:extLst>
          </p:cNvPr>
          <p:cNvSpPr txBox="1"/>
          <p:nvPr/>
        </p:nvSpPr>
        <p:spPr>
          <a:xfrm rot="523383">
            <a:off x="7172326" y="5643273"/>
            <a:ext cx="16033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</a:rPr>
              <a:t>Balloons</a:t>
            </a:r>
          </a:p>
        </p:txBody>
      </p:sp>
    </p:spTree>
    <p:extLst>
      <p:ext uri="{BB962C8B-B14F-4D97-AF65-F5344CB8AC3E}">
        <p14:creationId xmlns:p14="http://schemas.microsoft.com/office/powerpoint/2010/main" val="4025184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741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33563"/>
            <a:ext cx="457457" cy="4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564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2A19B-EEBF-485D-8A17-84F46BD6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2F0B7-89AF-4736-84FB-D7088BC6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6" t="-1" r="9725" b="903"/>
          <a:stretch/>
        </p:blipFill>
        <p:spPr>
          <a:xfrm>
            <a:off x="838200" y="2114550"/>
            <a:ext cx="4183650" cy="2909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53186-CA49-47EE-A4A1-349C820A4385}"/>
              </a:ext>
            </a:extLst>
          </p:cNvPr>
          <p:cNvSpPr txBox="1"/>
          <p:nvPr/>
        </p:nvSpPr>
        <p:spPr>
          <a:xfrm>
            <a:off x="5267678" y="1447800"/>
            <a:ext cx="65052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Goals: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Create a Quad-Copter Arduino Remote-Controlled Drone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Wireless Bluetooth Communication for Control 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Take-Off and Landing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Automatic Stabilization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 Low-Light Detection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34FDE-B428-44AB-8C2B-A4BB8C0C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153" y="1833563"/>
            <a:ext cx="457457" cy="423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3B485-7CDC-4522-8C9F-C58A613C5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78" y="2159794"/>
            <a:ext cx="457457" cy="4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374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</TotalTime>
  <Words>1204</Words>
  <Application>Microsoft Office PowerPoint</Application>
  <PresentationFormat>Widescreen</PresentationFormat>
  <Paragraphs>332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Calibri Light</vt:lpstr>
      <vt:lpstr>Over the Rainbow</vt:lpstr>
      <vt:lpstr>Office Theme</vt:lpstr>
      <vt:lpstr>Arduino Drone </vt:lpstr>
      <vt:lpstr>Arduino Drone               fan</vt:lpstr>
      <vt:lpstr>Project Goals</vt:lpstr>
      <vt:lpstr>Original Part List</vt:lpstr>
      <vt:lpstr>Final Part List</vt:lpstr>
      <vt:lpstr>Final Part List</vt:lpstr>
      <vt:lpstr>Final Product</vt:lpstr>
      <vt:lpstr>Final Product</vt:lpstr>
      <vt:lpstr>Final Product</vt:lpstr>
      <vt:lpstr>Final Product</vt:lpstr>
      <vt:lpstr>Final Product</vt:lpstr>
      <vt:lpstr>Final Product</vt:lpstr>
      <vt:lpstr>Final Product</vt:lpstr>
      <vt:lpstr>Final Product</vt:lpstr>
      <vt:lpstr>Final Product</vt:lpstr>
      <vt:lpstr>Final Product</vt:lpstr>
      <vt:lpstr>Final Product</vt:lpstr>
      <vt:lpstr>Problem?</vt:lpstr>
      <vt:lpstr>Problem?</vt:lpstr>
      <vt:lpstr>Problems Along The Way</vt:lpstr>
      <vt:lpstr>Problems Along The Way (continued)</vt:lpstr>
      <vt:lpstr>Problems Along The Way (continued again)</vt:lpstr>
      <vt:lpstr>Still More Problems</vt:lpstr>
      <vt:lpstr>Interesting Problems</vt:lpstr>
      <vt:lpstr>Drone Designs</vt:lpstr>
      <vt:lpstr>Drone Designs</vt:lpstr>
      <vt:lpstr>Drone Designs</vt:lpstr>
      <vt:lpstr>Drone Designs</vt:lpstr>
      <vt:lpstr>Drone Designs</vt:lpstr>
      <vt:lpstr>Drone Designs</vt:lpstr>
      <vt:lpstr>Drone Designs</vt:lpstr>
      <vt:lpstr>Drone Designs</vt:lpstr>
      <vt:lpstr>System Components</vt:lpstr>
      <vt:lpstr>Controller Components</vt:lpstr>
      <vt:lpstr>Controller (inside)</vt:lpstr>
      <vt:lpstr>Drone Systems</vt:lpstr>
      <vt:lpstr>Sensors</vt:lpstr>
      <vt:lpstr>Estimated System Cost</vt:lpstr>
      <vt:lpstr>What We Learned</vt:lpstr>
      <vt:lpstr>What We Learned (continued)</vt:lpstr>
      <vt:lpstr>What We Learned (continued)</vt:lpstr>
      <vt:lpstr>What We Learned (continued)</vt:lpstr>
      <vt:lpstr>Demo Time!*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Drone </dc:title>
  <dc:creator>Ryan Berge</dc:creator>
  <cp:lastModifiedBy> </cp:lastModifiedBy>
  <cp:revision>47</cp:revision>
  <dcterms:created xsi:type="dcterms:W3CDTF">2017-11-30T02:19:44Z</dcterms:created>
  <dcterms:modified xsi:type="dcterms:W3CDTF">2017-12-08T07:38:32Z</dcterms:modified>
</cp:coreProperties>
</file>

<file path=docProps/thumbnail.jpeg>
</file>